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C72E908-A458-40DA-AA38-6C6B50AF37F2}" type="datetimeFigureOut">
              <a:rPr lang="en-US" smtClean="0"/>
              <a:pPr/>
              <a:t>2/27/2015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72E908-A458-40DA-AA38-6C6B50AF37F2}" type="datetimeFigureOut">
              <a:rPr lang="en-US" smtClean="0"/>
              <a:pPr/>
              <a:t>2/27/2015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72E908-A458-40DA-AA38-6C6B50AF37F2}" type="datetimeFigureOut">
              <a:rPr lang="en-US" smtClean="0"/>
              <a:pPr/>
              <a:t>2/27/2015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72E908-A458-40DA-AA38-6C6B50AF37F2}" type="datetimeFigureOut">
              <a:rPr lang="en-US" smtClean="0"/>
              <a:pPr/>
              <a:t>2/27/2015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72E908-A458-40DA-AA38-6C6B50AF37F2}" type="datetimeFigureOut">
              <a:rPr lang="en-US" smtClean="0"/>
              <a:pPr/>
              <a:t>2/27/2015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C72E908-A458-40DA-AA38-6C6B50AF37F2}" type="datetimeFigureOut">
              <a:rPr lang="en-US" smtClean="0"/>
              <a:pPr/>
              <a:t>2/27/2015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C72E908-A458-40DA-AA38-6C6B50AF37F2}" type="datetimeFigureOut">
              <a:rPr lang="en-US" smtClean="0"/>
              <a:pPr/>
              <a:t>2/27/2015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C72E908-A458-40DA-AA38-6C6B50AF37F2}" type="datetimeFigureOut">
              <a:rPr lang="en-US" smtClean="0"/>
              <a:pPr/>
              <a:t>2/27/2015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2E908-A458-40DA-AA38-6C6B50AF37F2}" type="datetimeFigureOut">
              <a:rPr lang="en-US" smtClean="0"/>
              <a:pPr/>
              <a:t>2/27/2015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2E908-A458-40DA-AA38-6C6B50AF37F2}" type="datetimeFigureOut">
              <a:rPr lang="en-US" smtClean="0"/>
              <a:pPr/>
              <a:t>2/27/2015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2E908-A458-40DA-AA38-6C6B50AF37F2}" type="datetimeFigureOut">
              <a:rPr lang="en-US" smtClean="0"/>
              <a:pPr/>
              <a:t>2/27/2015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C3B41-4007-4AF3-8C95-CCB6A7E4B3C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2E908-A458-40DA-AA38-6C6B50AF37F2}" type="datetimeFigureOut">
              <a:rPr lang="en-US" smtClean="0"/>
              <a:pPr/>
              <a:t>2/27/2015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C3B41-4007-4AF3-8C95-CCB6A7E4B3C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Accountability for SRHR </a:t>
            </a:r>
            <a:br>
              <a:rPr lang="en-US" dirty="0" smtClean="0"/>
            </a:br>
            <a:r>
              <a:rPr lang="en-US" dirty="0" smtClean="0"/>
              <a:t>what does it involve?</a:t>
            </a:r>
            <a:endParaRPr lang="en-IN" dirty="0"/>
          </a:p>
        </p:txBody>
      </p:sp>
      <p:sp>
        <p:nvSpPr>
          <p:cNvPr id="3" name="Subtitle 2"/>
          <p:cNvSpPr>
            <a:spLocks noGrp="1"/>
          </p:cNvSpPr>
          <p:nvPr>
            <p:ph type="subTitle" idx="1"/>
          </p:nvPr>
        </p:nvSpPr>
        <p:spPr>
          <a:xfrm>
            <a:off x="1371600" y="3886200"/>
            <a:ext cx="6400800" cy="2328882"/>
          </a:xfrm>
        </p:spPr>
        <p:txBody>
          <a:bodyPr>
            <a:normAutofit fontScale="47500" lnSpcReduction="20000"/>
          </a:bodyPr>
          <a:lstStyle/>
          <a:p>
            <a:r>
              <a:rPr lang="en-US" sz="5100" dirty="0" smtClean="0"/>
              <a:t>Renu </a:t>
            </a:r>
            <a:r>
              <a:rPr lang="en-US" sz="5100" dirty="0" err="1" smtClean="0"/>
              <a:t>Khanna</a:t>
            </a:r>
            <a:r>
              <a:rPr lang="en-US" sz="5100" dirty="0" smtClean="0"/>
              <a:t> (SAHAJ, CommonHealth)</a:t>
            </a:r>
          </a:p>
          <a:p>
            <a:endParaRPr lang="en-IN" i="1" dirty="0" smtClean="0"/>
          </a:p>
          <a:p>
            <a:r>
              <a:rPr lang="en-US" b="1" dirty="0" smtClean="0"/>
              <a:t>NATIONAL SEMINAR ON MATERNAL-NEONATAL HEALTH AND SAFE ABORTION: OPPORTUNITIES AND CHALLENGES</a:t>
            </a:r>
            <a:endParaRPr lang="en-IN" b="1" dirty="0" smtClean="0"/>
          </a:p>
          <a:p>
            <a:r>
              <a:rPr lang="en-IN" b="1" dirty="0" smtClean="0"/>
              <a:t>Hyderabad, India, April 24-25 2014</a:t>
            </a:r>
          </a:p>
          <a:p>
            <a:endParaRPr lang="en-IN" b="1" dirty="0" smtClean="0"/>
          </a:p>
          <a:p>
            <a:r>
              <a:rPr lang="en-IN" b="1" dirty="0" smtClean="0"/>
              <a:t>CommonHealth: Coalition for Maternal-Neonatal Health and Safe Abortion </a:t>
            </a:r>
          </a:p>
          <a:p>
            <a:r>
              <a:rPr lang="en-IN" b="1" dirty="0" smtClean="0"/>
              <a:t>In partnership with</a:t>
            </a:r>
          </a:p>
          <a:p>
            <a:r>
              <a:rPr lang="en-IN" b="1" dirty="0" smtClean="0"/>
              <a:t>Tata Institute for Social Sciences, Hyderabad</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in the context of MDGs</a:t>
            </a:r>
            <a:endParaRPr lang="en-IN" dirty="0"/>
          </a:p>
        </p:txBody>
      </p:sp>
      <p:sp>
        <p:nvSpPr>
          <p:cNvPr id="3" name="Content Placeholder 2"/>
          <p:cNvSpPr>
            <a:spLocks noGrp="1"/>
          </p:cNvSpPr>
          <p:nvPr>
            <p:ph idx="1"/>
          </p:nvPr>
        </p:nvSpPr>
        <p:spPr>
          <a:xfrm>
            <a:off x="457200" y="1600200"/>
            <a:ext cx="8229600" cy="5043510"/>
          </a:xfrm>
        </p:spPr>
        <p:txBody>
          <a:bodyPr>
            <a:normAutofit fontScale="92500" lnSpcReduction="10000"/>
          </a:bodyPr>
          <a:lstStyle/>
          <a:p>
            <a:r>
              <a:rPr lang="en-US" dirty="0" smtClean="0"/>
              <a:t>Countdown to 2015 since 2005 </a:t>
            </a:r>
          </a:p>
          <a:p>
            <a:r>
              <a:rPr lang="en-US" dirty="0" smtClean="0"/>
              <a:t>September 2010 – UN </a:t>
            </a:r>
            <a:r>
              <a:rPr lang="en-US" dirty="0" err="1" smtClean="0"/>
              <a:t>Secy</a:t>
            </a:r>
            <a:r>
              <a:rPr lang="en-US" dirty="0" smtClean="0"/>
              <a:t> Gen launched Global Strategy for Women’s and Children's Health – MDGs 4, 5 and 6.</a:t>
            </a:r>
          </a:p>
          <a:p>
            <a:r>
              <a:rPr lang="en-US" dirty="0" smtClean="0"/>
              <a:t>Commission on Information and Accountability set up to monitor progress on Strategy – core indicators</a:t>
            </a:r>
          </a:p>
          <a:p>
            <a:r>
              <a:rPr lang="en-US" dirty="0" smtClean="0"/>
              <a:t>Independent Expert Review Group – </a:t>
            </a:r>
            <a:r>
              <a:rPr lang="en-US" dirty="0" err="1" smtClean="0"/>
              <a:t>iERG</a:t>
            </a:r>
            <a:r>
              <a:rPr lang="en-US" dirty="0" smtClean="0"/>
              <a:t> – in Sept. 2011 to report annually on 75 priority countries</a:t>
            </a:r>
          </a:p>
          <a:p>
            <a:r>
              <a:rPr lang="en-US" dirty="0" smtClean="0"/>
              <a:t>Debates around Indicators</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of </a:t>
            </a:r>
            <a:r>
              <a:rPr lang="en-US" dirty="0" err="1" smtClean="0"/>
              <a:t>iERG</a:t>
            </a:r>
            <a:r>
              <a:rPr lang="en-US" dirty="0" smtClean="0"/>
              <a:t> -2013 </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Strengthen country accountability: Country led, inclusive, transparent and participatory national oversight mechanism </a:t>
            </a:r>
          </a:p>
          <a:p>
            <a:r>
              <a:rPr lang="en-IN" dirty="0" smtClean="0"/>
              <a:t>Demand accountability for women’s and children’s health: Independent accountability mechanism 	</a:t>
            </a:r>
          </a:p>
          <a:p>
            <a:r>
              <a:rPr lang="en-IN" dirty="0" smtClean="0"/>
              <a:t>Take adolescents seriously: (</a:t>
            </a:r>
            <a:r>
              <a:rPr lang="en-IN" dirty="0" err="1" smtClean="0"/>
              <a:t>i</a:t>
            </a:r>
            <a:r>
              <a:rPr lang="en-IN" dirty="0" smtClean="0"/>
              <a:t>) Adolescent indicator (ii) Meaningful involvement 	</a:t>
            </a:r>
          </a:p>
          <a:p>
            <a:r>
              <a:rPr lang="en-IN" dirty="0" smtClean="0"/>
              <a:t>Prioritize quality to reinforce value of a human rights approach to RMNCAH: (</a:t>
            </a:r>
            <a:r>
              <a:rPr lang="en-IN" dirty="0" err="1" smtClean="0"/>
              <a:t>i</a:t>
            </a:r>
            <a:r>
              <a:rPr lang="en-IN" dirty="0" smtClean="0"/>
              <a:t>) make and measure quality of care route to equity and dignity; (ii) create task force on quality of care 	</a:t>
            </a:r>
          </a:p>
          <a:p>
            <a:r>
              <a:rPr lang="en-IN" dirty="0" smtClean="0"/>
              <a:t>Make health professionals count	</a:t>
            </a:r>
          </a:p>
          <a:p>
            <a:r>
              <a:rPr lang="en-IN" dirty="0" smtClean="0"/>
              <a:t>Launch a new movement for better data 	</a:t>
            </a:r>
          </a:p>
          <a:p>
            <a:endParaRPr lang="en-IN" b="1" i="1" dirty="0" smtClean="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Accountability for SRHR – National Level</a:t>
            </a:r>
            <a:endParaRPr lang="en-IN" dirty="0"/>
          </a:p>
        </p:txBody>
      </p:sp>
      <p:sp>
        <p:nvSpPr>
          <p:cNvPr id="3" name="Content Placeholder 2"/>
          <p:cNvSpPr>
            <a:spLocks noGrp="1"/>
          </p:cNvSpPr>
          <p:nvPr>
            <p:ph idx="1"/>
          </p:nvPr>
        </p:nvSpPr>
        <p:spPr>
          <a:xfrm>
            <a:off x="457200" y="1928802"/>
            <a:ext cx="8229600" cy="4197361"/>
          </a:xfrm>
        </p:spPr>
        <p:txBody>
          <a:bodyPr/>
          <a:lstStyle/>
          <a:p>
            <a:r>
              <a:rPr lang="en-US" dirty="0" smtClean="0"/>
              <a:t>National Plan –  RMNCH+A, Maternal Health Policy</a:t>
            </a:r>
          </a:p>
          <a:p>
            <a:r>
              <a:rPr lang="en-US" dirty="0" smtClean="0"/>
              <a:t>What kind of Accountability frameworks exist?</a:t>
            </a:r>
          </a:p>
          <a:p>
            <a:pPr lvl="1"/>
            <a:r>
              <a:rPr lang="en-US" dirty="0" smtClean="0"/>
              <a:t>Horizontal or within the system?</a:t>
            </a:r>
          </a:p>
          <a:p>
            <a:pPr lvl="1"/>
            <a:r>
              <a:rPr lang="en-US" dirty="0" smtClean="0"/>
              <a:t>Vertical?</a:t>
            </a:r>
          </a:p>
          <a:p>
            <a:r>
              <a:rPr lang="en-US" dirty="0" smtClean="0"/>
              <a:t>Indicators – what is being measured/tracked? What should be measured and tracked?</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for SRHR in India</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What is being tracked?</a:t>
            </a:r>
          </a:p>
          <a:p>
            <a:pPr lvl="1"/>
            <a:r>
              <a:rPr lang="en-US" dirty="0" smtClean="0"/>
              <a:t>Family planning</a:t>
            </a:r>
          </a:p>
          <a:p>
            <a:pPr lvl="1"/>
            <a:r>
              <a:rPr lang="en-US" dirty="0" smtClean="0"/>
              <a:t>JSY beneficiaries and disbursements</a:t>
            </a:r>
          </a:p>
          <a:p>
            <a:r>
              <a:rPr lang="en-US" dirty="0" smtClean="0"/>
              <a:t>MDG  Indicators</a:t>
            </a:r>
          </a:p>
          <a:p>
            <a:pPr lvl="1"/>
            <a:r>
              <a:rPr lang="en-US" dirty="0" smtClean="0"/>
              <a:t>GOI decided to monitor only the MMR and proportion of births attended by Skilled Birth Attendants</a:t>
            </a:r>
          </a:p>
          <a:p>
            <a:pPr lvl="1"/>
            <a:r>
              <a:rPr lang="en-US" dirty="0" smtClean="0"/>
              <a:t>No explanation of why Contraceptive Prevalence Rate, Adolescent Birth Rate, ANC and Unmet Need for Family Planning are not actionable indicators or considered ‘strategic’ or ‘contextually relevant’ for India! Although we routinely collect data on these indicators…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around Indicators</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t>Skilled birth attendance, Institutional deliveries, or ‘</a:t>
            </a:r>
            <a:r>
              <a:rPr lang="en-US" b="1" dirty="0" smtClean="0"/>
              <a:t>Safe’</a:t>
            </a:r>
            <a:r>
              <a:rPr lang="en-US" dirty="0" smtClean="0">
                <a:solidFill>
                  <a:srgbClr val="C00000"/>
                </a:solidFill>
              </a:rPr>
              <a:t> </a:t>
            </a:r>
            <a:r>
              <a:rPr lang="en-US" dirty="0" smtClean="0"/>
              <a:t>deliveries?</a:t>
            </a:r>
          </a:p>
          <a:p>
            <a:r>
              <a:rPr lang="en-US" dirty="0" smtClean="0"/>
              <a:t>Post Natal Care?</a:t>
            </a:r>
          </a:p>
          <a:p>
            <a:r>
              <a:rPr lang="en-US" dirty="0" smtClean="0"/>
              <a:t>Access to safe abortion services?</a:t>
            </a:r>
          </a:p>
          <a:p>
            <a:r>
              <a:rPr lang="en-US" dirty="0" smtClean="0"/>
              <a:t>Access to Emergency Obstetric Care?</a:t>
            </a:r>
          </a:p>
          <a:p>
            <a:r>
              <a:rPr lang="en-US" dirty="0" smtClean="0"/>
              <a:t>Universal access to reproductive health care – what about</a:t>
            </a:r>
          </a:p>
          <a:p>
            <a:pPr lvl="1"/>
            <a:r>
              <a:rPr lang="en-US" dirty="0" smtClean="0"/>
              <a:t>Morbidities like fistulas, genital </a:t>
            </a:r>
            <a:r>
              <a:rPr lang="en-US" dirty="0" err="1" smtClean="0"/>
              <a:t>prolapses</a:t>
            </a:r>
            <a:r>
              <a:rPr lang="en-US" dirty="0" smtClean="0"/>
              <a:t>, </a:t>
            </a:r>
          </a:p>
          <a:p>
            <a:pPr lvl="1"/>
            <a:r>
              <a:rPr lang="en-US" dirty="0" smtClean="0"/>
              <a:t>Prevention and treatment of RTIs/STIs/HIV and AIDS</a:t>
            </a:r>
          </a:p>
          <a:p>
            <a:pPr lvl="1"/>
            <a:r>
              <a:rPr lang="en-US" dirty="0" smtClean="0"/>
              <a:t>Reproductive cancers</a:t>
            </a:r>
          </a:p>
          <a:p>
            <a:pPr lvl="1"/>
            <a:r>
              <a:rPr lang="en-US" dirty="0" smtClean="0"/>
              <a:t>Infertility </a:t>
            </a:r>
          </a:p>
          <a:p>
            <a:pPr lvl="1"/>
            <a:r>
              <a:rPr lang="en-US" dirty="0" smtClean="0"/>
              <a:t>Mental Health issues – PP depression, anxiety and depression around proving ‘right’ kind of fertility, violence</a:t>
            </a:r>
          </a:p>
          <a:p>
            <a:pPr lvl="1"/>
            <a:r>
              <a:rPr lang="en-US" dirty="0" smtClean="0"/>
              <a:t>Comprehensive sexuality and relationship education </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What kind of Accountability frameworks exist?</a:t>
            </a:r>
            <a:endParaRPr lang="en-IN" sz="4000" dirty="0"/>
          </a:p>
        </p:txBody>
      </p:sp>
      <p:sp>
        <p:nvSpPr>
          <p:cNvPr id="3" name="Content Placeholder 2"/>
          <p:cNvSpPr>
            <a:spLocks noGrp="1"/>
          </p:cNvSpPr>
          <p:nvPr>
            <p:ph idx="1"/>
          </p:nvPr>
        </p:nvSpPr>
        <p:spPr/>
        <p:txBody>
          <a:bodyPr>
            <a:normAutofit fontScale="92500" lnSpcReduction="20000"/>
          </a:bodyPr>
          <a:lstStyle/>
          <a:p>
            <a:r>
              <a:rPr lang="en-US" dirty="0" smtClean="0"/>
              <a:t>Within the system – fudged data, not cross checked in the field, </a:t>
            </a:r>
            <a:r>
              <a:rPr lang="en-US" dirty="0" err="1" smtClean="0"/>
              <a:t>scapegoating</a:t>
            </a:r>
            <a:r>
              <a:rPr lang="en-US" dirty="0" smtClean="0"/>
              <a:t> the most vulnerable, ignoring corruption, </a:t>
            </a:r>
          </a:p>
          <a:p>
            <a:r>
              <a:rPr lang="en-US" dirty="0" smtClean="0"/>
              <a:t>‘Invited’ spaces – </a:t>
            </a:r>
            <a:r>
              <a:rPr lang="en-US" dirty="0" err="1" smtClean="0"/>
              <a:t>eg</a:t>
            </a:r>
            <a:r>
              <a:rPr lang="en-US" dirty="0" smtClean="0"/>
              <a:t>. MH technical support group, 12</a:t>
            </a:r>
            <a:r>
              <a:rPr lang="en-US" baseline="30000" dirty="0" smtClean="0"/>
              <a:t>th</a:t>
            </a:r>
            <a:r>
              <a:rPr lang="en-US" dirty="0" smtClean="0"/>
              <a:t> Plan Working Groups, Mission Steering Group – accountability issues within these?</a:t>
            </a:r>
          </a:p>
          <a:p>
            <a:r>
              <a:rPr lang="en-US" dirty="0" smtClean="0"/>
              <a:t>‘Claimed’ spaces – </a:t>
            </a:r>
            <a:r>
              <a:rPr lang="en-US" dirty="0" err="1" smtClean="0"/>
              <a:t>eg</a:t>
            </a:r>
            <a:r>
              <a:rPr lang="en-US" dirty="0" smtClean="0"/>
              <a:t>. Fact findings, Maternal health campaigns, </a:t>
            </a:r>
            <a:r>
              <a:rPr lang="en-US" dirty="0" err="1" smtClean="0"/>
              <a:t>jan</a:t>
            </a:r>
            <a:r>
              <a:rPr lang="en-US" dirty="0" smtClean="0"/>
              <a:t> </a:t>
            </a:r>
            <a:r>
              <a:rPr lang="en-US" dirty="0" err="1" smtClean="0"/>
              <a:t>sunwais</a:t>
            </a:r>
            <a:r>
              <a:rPr lang="en-US" dirty="0" smtClean="0"/>
              <a:t> around MDRs</a:t>
            </a:r>
          </a:p>
          <a:p>
            <a:r>
              <a:rPr lang="en-US" dirty="0" smtClean="0"/>
              <a:t>‘Hybrid’ spaces – </a:t>
            </a:r>
            <a:r>
              <a:rPr lang="en-US" dirty="0" err="1" smtClean="0"/>
              <a:t>eg</a:t>
            </a:r>
            <a:r>
              <a:rPr lang="en-US" dirty="0" smtClean="0"/>
              <a:t>. Community Monitoring Committees, </a:t>
            </a:r>
            <a:r>
              <a:rPr lang="en-US" dirty="0" err="1" smtClean="0"/>
              <a:t>Rogi</a:t>
            </a:r>
            <a:r>
              <a:rPr lang="en-US" dirty="0" smtClean="0"/>
              <a:t> </a:t>
            </a:r>
            <a:r>
              <a:rPr lang="en-US" dirty="0" err="1" smtClean="0"/>
              <a:t>Kalyan</a:t>
            </a:r>
            <a:r>
              <a:rPr lang="en-US" dirty="0" smtClean="0"/>
              <a:t> </a:t>
            </a:r>
            <a:r>
              <a:rPr lang="en-US" dirty="0" err="1" smtClean="0"/>
              <a:t>Samities</a:t>
            </a:r>
            <a:r>
              <a:rPr lang="en-US" dirty="0" smtClean="0"/>
              <a:t>, District Health Societies  - several issues…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we go from here?</a:t>
            </a:r>
            <a:endParaRPr lang="en-IN" dirty="0"/>
          </a:p>
        </p:txBody>
      </p:sp>
      <p:sp>
        <p:nvSpPr>
          <p:cNvPr id="3" name="Content Placeholder 2"/>
          <p:cNvSpPr>
            <a:spLocks noGrp="1"/>
          </p:cNvSpPr>
          <p:nvPr>
            <p:ph idx="1"/>
          </p:nvPr>
        </p:nvSpPr>
        <p:spPr/>
        <p:txBody>
          <a:bodyPr>
            <a:normAutofit fontScale="92500"/>
          </a:bodyPr>
          <a:lstStyle/>
          <a:p>
            <a:r>
              <a:rPr lang="en-US" dirty="0" smtClean="0"/>
              <a:t>Influence what should be measured? Which indicators are important for us ?</a:t>
            </a:r>
          </a:p>
          <a:p>
            <a:r>
              <a:rPr lang="en-US" dirty="0" smtClean="0"/>
              <a:t>Advocate for facility level ‘constructive’ accountability measures?</a:t>
            </a:r>
          </a:p>
          <a:p>
            <a:r>
              <a:rPr lang="en-US" dirty="0" smtClean="0"/>
              <a:t>Continue to build ‘voice’ amongst affected groups</a:t>
            </a:r>
          </a:p>
          <a:p>
            <a:r>
              <a:rPr lang="en-US" dirty="0" smtClean="0"/>
              <a:t>Use national and international human rights mechanisms and processes for maternal deaths – PIL on MDR Shadow Reports? Use of Technical Guidance Note to demand specific remedies?</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IN" dirty="0"/>
          </a:p>
        </p:txBody>
      </p:sp>
      <p:sp>
        <p:nvSpPr>
          <p:cNvPr id="3" name="Content Placeholder 2"/>
          <p:cNvSpPr>
            <a:spLocks noGrp="1"/>
          </p:cNvSpPr>
          <p:nvPr>
            <p:ph idx="1"/>
          </p:nvPr>
        </p:nvSpPr>
        <p:spPr/>
        <p:txBody>
          <a:bodyPr/>
          <a:lstStyle/>
          <a:p>
            <a:r>
              <a:rPr lang="en-US" smtClean="0"/>
              <a:t>sahajbrc@yahoo.com</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IN" dirty="0"/>
          </a:p>
        </p:txBody>
      </p:sp>
      <p:sp>
        <p:nvSpPr>
          <p:cNvPr id="3" name="Content Placeholder 2"/>
          <p:cNvSpPr>
            <a:spLocks noGrp="1"/>
          </p:cNvSpPr>
          <p:nvPr>
            <p:ph idx="1"/>
          </p:nvPr>
        </p:nvSpPr>
        <p:spPr/>
        <p:txBody>
          <a:bodyPr/>
          <a:lstStyle/>
          <a:p>
            <a:r>
              <a:rPr lang="en-US" dirty="0" smtClean="0"/>
              <a:t>Understanding Accountability</a:t>
            </a:r>
          </a:p>
          <a:p>
            <a:r>
              <a:rPr lang="en-US" dirty="0" smtClean="0"/>
              <a:t>Accountability for SRHR - International mechanisms and processes</a:t>
            </a:r>
          </a:p>
          <a:p>
            <a:r>
              <a:rPr lang="en-US" dirty="0" smtClean="0"/>
              <a:t>Accountability for SRHR – National level</a:t>
            </a:r>
          </a:p>
          <a:p>
            <a:r>
              <a:rPr lang="en-US" dirty="0" smtClean="0"/>
              <a:t>Critical role of Indicators</a:t>
            </a:r>
          </a:p>
          <a:p>
            <a:r>
              <a:rPr lang="en-US" dirty="0" smtClean="0"/>
              <a:t>Where do we go from here?</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Understanding Accountability</a:t>
            </a:r>
            <a:endParaRPr lang="en-IN" dirty="0"/>
          </a:p>
        </p:txBody>
      </p:sp>
      <p:sp>
        <p:nvSpPr>
          <p:cNvPr id="3" name="Content Placeholder 2"/>
          <p:cNvSpPr>
            <a:spLocks noGrp="1"/>
          </p:cNvSpPr>
          <p:nvPr>
            <p:ph idx="1"/>
          </p:nvPr>
        </p:nvSpPr>
        <p:spPr>
          <a:xfrm>
            <a:off x="457200" y="1357298"/>
            <a:ext cx="8229600" cy="4768865"/>
          </a:xfrm>
        </p:spPr>
        <p:txBody>
          <a:bodyPr>
            <a:normAutofit fontScale="77500" lnSpcReduction="20000"/>
          </a:bodyPr>
          <a:lstStyle/>
          <a:p>
            <a:r>
              <a:rPr lang="en-US" dirty="0" smtClean="0"/>
              <a:t>Relational  - between  Rights Holders/Rights Claimants  and Duty Bearers</a:t>
            </a:r>
          </a:p>
          <a:p>
            <a:endParaRPr lang="en-US" dirty="0" smtClean="0"/>
          </a:p>
          <a:p>
            <a:r>
              <a:rPr lang="en-IN" dirty="0" smtClean="0"/>
              <a:t>obligation of power-holders to account for or take responsibility for their actions, </a:t>
            </a:r>
            <a:r>
              <a:rPr lang="en-GB" dirty="0" smtClean="0"/>
              <a:t> to answer questions regarding decisions and/or actions</a:t>
            </a:r>
            <a:endParaRPr lang="en-IN" dirty="0" smtClean="0"/>
          </a:p>
          <a:p>
            <a:endParaRPr lang="en-US" dirty="0" smtClean="0"/>
          </a:p>
          <a:p>
            <a:r>
              <a:rPr lang="en-IN" dirty="0" smtClean="0"/>
              <a:t>Power-holders  - those who hold political, financial or other forms of power </a:t>
            </a:r>
          </a:p>
          <a:p>
            <a:endParaRPr lang="en-US" dirty="0" smtClean="0"/>
          </a:p>
          <a:p>
            <a:r>
              <a:rPr lang="en-US" dirty="0" smtClean="0"/>
              <a:t>Towards </a:t>
            </a:r>
            <a:r>
              <a:rPr lang="en-US" dirty="0" err="1" smtClean="0"/>
              <a:t>democratisation</a:t>
            </a:r>
            <a:r>
              <a:rPr lang="en-US" dirty="0" smtClean="0"/>
              <a:t> and reducing power differentials</a:t>
            </a:r>
          </a:p>
          <a:p>
            <a:endParaRPr lang="en-US" dirty="0" smtClean="0"/>
          </a:p>
          <a:p>
            <a:r>
              <a:rPr lang="en-US" dirty="0" smtClean="0"/>
              <a:t>Answerability, Enforceability, Redress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Accountability</a:t>
            </a:r>
            <a:endParaRPr lang="en-IN" dirty="0"/>
          </a:p>
        </p:txBody>
      </p:sp>
      <p:sp>
        <p:nvSpPr>
          <p:cNvPr id="3" name="Content Placeholder 2"/>
          <p:cNvSpPr>
            <a:spLocks noGrp="1"/>
          </p:cNvSpPr>
          <p:nvPr>
            <p:ph idx="1"/>
          </p:nvPr>
        </p:nvSpPr>
        <p:spPr/>
        <p:txBody>
          <a:bodyPr>
            <a:normAutofit fontScale="92500" lnSpcReduction="20000"/>
          </a:bodyPr>
          <a:lstStyle/>
          <a:p>
            <a:r>
              <a:rPr lang="en-US" b="1" dirty="0" smtClean="0"/>
              <a:t>Financial </a:t>
            </a:r>
            <a:r>
              <a:rPr lang="en-US" dirty="0" smtClean="0"/>
              <a:t>- </a:t>
            </a:r>
            <a:r>
              <a:rPr lang="en-GB" dirty="0" smtClean="0"/>
              <a:t>reporting on allocation, disbursement, and utilization of financial resource</a:t>
            </a:r>
            <a:endParaRPr lang="en-US" dirty="0" smtClean="0"/>
          </a:p>
          <a:p>
            <a:r>
              <a:rPr lang="en-US" b="1" dirty="0" smtClean="0"/>
              <a:t>Performance</a:t>
            </a:r>
            <a:r>
              <a:rPr lang="en-US" dirty="0" smtClean="0"/>
              <a:t> - </a:t>
            </a:r>
            <a:r>
              <a:rPr lang="en-GB" dirty="0" smtClean="0"/>
              <a:t>agreed-upon targets with  focus  on services, outputs, and results</a:t>
            </a:r>
            <a:endParaRPr lang="en-US" dirty="0" smtClean="0"/>
          </a:p>
          <a:p>
            <a:r>
              <a:rPr lang="en-US" b="1" dirty="0" smtClean="0"/>
              <a:t>Political</a:t>
            </a:r>
            <a:r>
              <a:rPr lang="en-US" dirty="0" smtClean="0"/>
              <a:t> -  has the </a:t>
            </a:r>
            <a:r>
              <a:rPr lang="en-GB" dirty="0" smtClean="0"/>
              <a:t>government delivered on electoral promises, and responded to societal needs and concerns?</a:t>
            </a:r>
            <a:endParaRPr lang="en-US" dirty="0" smtClean="0"/>
          </a:p>
          <a:p>
            <a:r>
              <a:rPr lang="en-US" b="1" dirty="0" smtClean="0"/>
              <a:t>Social</a:t>
            </a:r>
            <a:r>
              <a:rPr lang="en-US" dirty="0" smtClean="0"/>
              <a:t> - </a:t>
            </a:r>
            <a:r>
              <a:rPr lang="en-IN" dirty="0" smtClean="0"/>
              <a:t>accountability that relies on civic engagement, - participation of ordinary citizens and/or civil society organizations </a:t>
            </a:r>
          </a:p>
          <a:p>
            <a:r>
              <a:rPr lang="en-US" i="1" dirty="0" smtClean="0"/>
              <a:t>Vertical or External, Horizontal or Internal, Hybrid</a:t>
            </a:r>
            <a:endParaRPr lang="en-IN"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Social Accountability in Health </a:t>
            </a:r>
            <a:endParaRPr lang="en-IN" dirty="0"/>
          </a:p>
        </p:txBody>
      </p:sp>
      <p:sp>
        <p:nvSpPr>
          <p:cNvPr id="3" name="Content Placeholder 2"/>
          <p:cNvSpPr>
            <a:spLocks noGrp="1"/>
          </p:cNvSpPr>
          <p:nvPr>
            <p:ph idx="1"/>
          </p:nvPr>
        </p:nvSpPr>
        <p:spPr/>
        <p:txBody>
          <a:bodyPr>
            <a:normAutofit fontScale="92500"/>
          </a:bodyPr>
          <a:lstStyle/>
          <a:p>
            <a:r>
              <a:rPr lang="en-IN" dirty="0" smtClean="0"/>
              <a:t>a broad range of actions and mechanisms that citizens, communities, independent media and civil society organizations can use to hold health officials and  service providers accountable for their obligations  towards health rights </a:t>
            </a:r>
          </a:p>
          <a:p>
            <a:r>
              <a:rPr lang="en-IN" dirty="0" smtClean="0"/>
              <a:t>Includes community monitoring, participatory planning and budgeting, public expenditure tracking, investigative journalism,  citizen advisory boards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Accountability and Participation</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citizens have the </a:t>
            </a:r>
            <a:r>
              <a:rPr lang="en-IN" i="1" dirty="0" smtClean="0"/>
              <a:t>right </a:t>
            </a:r>
            <a:r>
              <a:rPr lang="en-IN" dirty="0" smtClean="0"/>
              <a:t>to demand accountability and public actors have an </a:t>
            </a:r>
            <a:r>
              <a:rPr lang="en-IN" i="1" dirty="0" smtClean="0"/>
              <a:t>obligation </a:t>
            </a:r>
            <a:r>
              <a:rPr lang="en-IN" dirty="0" smtClean="0"/>
              <a:t>to account – dialogue and discussion</a:t>
            </a:r>
          </a:p>
          <a:p>
            <a:r>
              <a:rPr lang="en-US" dirty="0" smtClean="0"/>
              <a:t>Evolving notion of ‘participation’ – beneficiary to citizen, project to programme, consultation to decision making,  micro to macro. (</a:t>
            </a:r>
            <a:r>
              <a:rPr lang="en-US" dirty="0" err="1" smtClean="0"/>
              <a:t>Gaventa</a:t>
            </a:r>
            <a:r>
              <a:rPr lang="en-US" dirty="0" smtClean="0"/>
              <a:t> and </a:t>
            </a:r>
            <a:r>
              <a:rPr lang="en-US" dirty="0" err="1" smtClean="0"/>
              <a:t>Valderrama</a:t>
            </a:r>
            <a:r>
              <a:rPr lang="en-US" dirty="0" smtClean="0"/>
              <a:t>, 1999)  </a:t>
            </a:r>
          </a:p>
          <a:p>
            <a:r>
              <a:rPr lang="en-US" dirty="0" smtClean="0"/>
              <a:t>‘Voice and Accountability’ - </a:t>
            </a:r>
            <a:r>
              <a:rPr lang="en-IN" dirty="0" smtClean="0"/>
              <a:t>increasing citizens' voice and providing a space for such voice</a:t>
            </a:r>
            <a:endParaRPr lang="en-US" dirty="0" smtClean="0"/>
          </a:p>
          <a:p>
            <a:r>
              <a:rPr lang="en-US" dirty="0" smtClean="0"/>
              <a:t>Spaces – ‘invited’ and ‘claimed’ (Cornwall, </a:t>
            </a:r>
            <a:r>
              <a:rPr lang="en-US" dirty="0" err="1" smtClean="0"/>
              <a:t>Gaventa</a:t>
            </a:r>
            <a:r>
              <a:rPr lang="en-US" dirty="0" smtClean="0"/>
              <a:t>)</a:t>
            </a:r>
            <a:endParaRPr lang="en-IN"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Accountability for SRHR – International mechanisms</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ICPD Programme of Action, Commission on Population and Development </a:t>
            </a:r>
          </a:p>
          <a:p>
            <a:endParaRPr lang="en-US" dirty="0" smtClean="0"/>
          </a:p>
          <a:p>
            <a:r>
              <a:rPr lang="en-US" dirty="0" smtClean="0"/>
              <a:t>Beijing Platform for Action, CEDAW, Commission on Status of Women</a:t>
            </a:r>
          </a:p>
          <a:p>
            <a:endParaRPr lang="en-US" dirty="0" smtClean="0"/>
          </a:p>
          <a:p>
            <a:r>
              <a:rPr lang="en-US" dirty="0" smtClean="0"/>
              <a:t>Human Rights Council – 2009 – ‘</a:t>
            </a:r>
            <a:r>
              <a:rPr lang="en-US" i="1" dirty="0" smtClean="0"/>
              <a:t>preventable maternal mortality a human rights violation’. </a:t>
            </a:r>
            <a:r>
              <a:rPr lang="en-US" dirty="0" smtClean="0"/>
              <a:t>Technical Guidance to reduce MMM  - 2012</a:t>
            </a:r>
          </a:p>
          <a:p>
            <a:endParaRPr lang="en-US" dirty="0" smtClean="0"/>
          </a:p>
          <a:p>
            <a:r>
              <a:rPr lang="en-US" dirty="0" smtClean="0"/>
              <a:t>MDGs - Commission on Information and Accountability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ICPD, Commission on Population and Development</a:t>
            </a:r>
            <a:endParaRPr lang="en-IN" dirty="0"/>
          </a:p>
        </p:txBody>
      </p:sp>
      <p:sp>
        <p:nvSpPr>
          <p:cNvPr id="3" name="Content Placeholder 2"/>
          <p:cNvSpPr>
            <a:spLocks noGrp="1"/>
          </p:cNvSpPr>
          <p:nvPr>
            <p:ph idx="1"/>
          </p:nvPr>
        </p:nvSpPr>
        <p:spPr/>
        <p:txBody>
          <a:bodyPr/>
          <a:lstStyle/>
          <a:p>
            <a:r>
              <a:rPr lang="en-US" dirty="0" smtClean="0"/>
              <a:t>ICPD +5, +10, +15, +20</a:t>
            </a:r>
          </a:p>
          <a:p>
            <a:pPr lvl="1"/>
            <a:r>
              <a:rPr lang="en-US" dirty="0" smtClean="0"/>
              <a:t>Role of feminists and health activists pre ICPD and since</a:t>
            </a:r>
          </a:p>
          <a:p>
            <a:r>
              <a:rPr lang="en-US" dirty="0" smtClean="0"/>
              <a:t>CPD – April 7-11, 2014</a:t>
            </a:r>
          </a:p>
          <a:p>
            <a:pPr lvl="1"/>
            <a:r>
              <a:rPr lang="en-US" dirty="0" smtClean="0"/>
              <a:t>Feminists in government delegations supported by ARROW,  pushing the agenda </a:t>
            </a:r>
          </a:p>
          <a:p>
            <a:pPr lvl="1"/>
            <a:r>
              <a:rPr lang="en-US" dirty="0" smtClean="0"/>
              <a:t>Regional Commissions </a:t>
            </a:r>
          </a:p>
          <a:p>
            <a:pPr lvl="1"/>
            <a:r>
              <a:rPr lang="en-US" dirty="0" smtClean="0"/>
              <a:t>Statement ‘Need to address gaps in SRH’</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CEDAW, Commission on Status of Women</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Annual CSW meetings, NGO forum, caucuses</a:t>
            </a:r>
          </a:p>
          <a:p>
            <a:r>
              <a:rPr lang="en-US" dirty="0" smtClean="0"/>
              <a:t>Shadow Reports to complement Government Reports</a:t>
            </a:r>
          </a:p>
          <a:p>
            <a:r>
              <a:rPr lang="en-US" dirty="0" smtClean="0"/>
              <a:t>Statements by NGOs </a:t>
            </a:r>
          </a:p>
          <a:p>
            <a:r>
              <a:rPr lang="en-US" dirty="0" smtClean="0"/>
              <a:t>Special inquiries, ‘exceptional reports’ – </a:t>
            </a:r>
            <a:r>
              <a:rPr lang="en-US" dirty="0" err="1" smtClean="0"/>
              <a:t>eg</a:t>
            </a:r>
            <a:r>
              <a:rPr lang="en-US" dirty="0" smtClean="0"/>
              <a:t> Gujarat sexual violence against women (2010), Armed Forces Special Protection Act</a:t>
            </a:r>
          </a:p>
          <a:p>
            <a:r>
              <a:rPr lang="en-US" dirty="0" smtClean="0"/>
              <a:t>August 2011 CEDAW decision on maternal mortality - </a:t>
            </a:r>
            <a:r>
              <a:rPr lang="en-IN" dirty="0" err="1" smtClean="0"/>
              <a:t>Alyne</a:t>
            </a:r>
            <a:r>
              <a:rPr lang="en-IN" dirty="0" smtClean="0"/>
              <a:t> </a:t>
            </a:r>
            <a:r>
              <a:rPr lang="en-IN" dirty="0" err="1" smtClean="0"/>
              <a:t>da</a:t>
            </a:r>
            <a:r>
              <a:rPr lang="en-IN" dirty="0" smtClean="0"/>
              <a:t> Silva Pimentel, a 26 year old poor Afro-Brazilian woman who died in her 6</a:t>
            </a:r>
            <a:r>
              <a:rPr lang="en-IN" baseline="30000" dirty="0" smtClean="0"/>
              <a:t>th</a:t>
            </a:r>
            <a:r>
              <a:rPr lang="en-IN" dirty="0" smtClean="0"/>
              <a:t> month of pregnancy in 2002. Brazil govt. To pay compensation to her mother.  </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1025</Words>
  <Application>Microsoft Office PowerPoint</Application>
  <PresentationFormat>On-screen Show (4:3)</PresentationFormat>
  <Paragraphs>110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Social Accountability for SRHR  what does it involve?</vt:lpstr>
      <vt:lpstr>Outline</vt:lpstr>
      <vt:lpstr>1. Understanding Accountability</vt:lpstr>
      <vt:lpstr>Types of Accountability</vt:lpstr>
      <vt:lpstr>Social Accountability in Health </vt:lpstr>
      <vt:lpstr>Accountability and Participation</vt:lpstr>
      <vt:lpstr>2. Accountability for SRHR – International mechanisms</vt:lpstr>
      <vt:lpstr>ICPD, Commission on Population and Development</vt:lpstr>
      <vt:lpstr>CEDAW, Commission on Status of Women</vt:lpstr>
      <vt:lpstr>Accountability in the context of MDGs</vt:lpstr>
      <vt:lpstr>Recommendations of iERG -2013 </vt:lpstr>
      <vt:lpstr>3. Accountability for SRHR – National Level</vt:lpstr>
      <vt:lpstr>Indicators for SRHR in India</vt:lpstr>
      <vt:lpstr>Issues around Indicators</vt:lpstr>
      <vt:lpstr>What kind of Accountability frameworks exist?</vt:lpstr>
      <vt:lpstr>Where do we go from here?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Accountability for SRHR</dc:title>
  <dc:creator>renu</dc:creator>
  <cp:lastModifiedBy>admin</cp:lastModifiedBy>
  <cp:revision>6</cp:revision>
  <dcterms:created xsi:type="dcterms:W3CDTF">2014-04-22T03:49:19Z</dcterms:created>
  <dcterms:modified xsi:type="dcterms:W3CDTF">2015-02-27T14:57:37Z</dcterms:modified>
</cp:coreProperties>
</file>